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95" r:id="rId3"/>
    <p:sldId id="276" r:id="rId4"/>
    <p:sldId id="298" r:id="rId5"/>
    <p:sldId id="277" r:id="rId6"/>
    <p:sldId id="278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96" r:id="rId33"/>
    <p:sldId id="288" r:id="rId34"/>
    <p:sldId id="292" r:id="rId35"/>
    <p:sldId id="291" r:id="rId36"/>
    <p:sldId id="297" r:id="rId37"/>
    <p:sldId id="290" r:id="rId38"/>
    <p:sldId id="289" r:id="rId39"/>
    <p:sldId id="260" r:id="rId40"/>
  </p:sldIdLst>
  <p:sldSz cx="9144000" cy="5143500" type="screen16x9"/>
  <p:notesSz cx="6858000" cy="9144000"/>
  <p:embeddedFontLst>
    <p:embeddedFont>
      <p:font typeface="Nuni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ammersmith One" panose="020B0604020202020204" charset="0"/>
      <p:regular r:id="rId50"/>
    </p:embeddedFont>
    <p:embeddedFont>
      <p:font typeface="Bauhaus 93" panose="04030905020B02020C02" pitchFamily="82" charset="0"/>
      <p:regular r:id="rId51"/>
    </p:embeddedFont>
    <p:embeddedFont>
      <p:font typeface="Cambria Math" panose="02040503050406030204" pitchFamily="18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400"/>
    <a:srgbClr val="339966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0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337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7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convolution-neural-network/" TargetMode="External"/><Relationship Id="rId2" Type="http://schemas.openxmlformats.org/officeDocument/2006/relationships/hyperlink" Target="https://www.pycodemates.com/2023/07/backward-pass-in-convolutional-neural-network-explained.html#:~:text=Typically%2C%20Neural%20Networks%20have%20two,left%20for%20training%20the%20networ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5" Type="http://schemas.openxmlformats.org/officeDocument/2006/relationships/hyperlink" Target="https://www.jefkine.com/general/2016/09/05/backpropagation-in-convolutional-neural-networks/" TargetMode="External"/><Relationship Id="rId4" Type="http://schemas.openxmlformats.org/officeDocument/2006/relationships/hyperlink" Target="https://medium.com/@pavisj/convolutions-and-backpropagations-46026a8f5d2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 Dai,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Hoang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CNNs architecture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 Graph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1127136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233" y="341450"/>
            <a:ext cx="40227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893815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9" y="1383650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4012" y="226523"/>
            <a:ext cx="37817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3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41948" y="61814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42836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72700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Chain </a:t>
            </a: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96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;p14"/>
          <p:cNvSpPr txBox="1"/>
          <p:nvPr/>
        </p:nvSpPr>
        <p:spPr>
          <a:xfrm>
            <a:off x="272825" y="296568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6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1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50" y="603801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805612" cy="524622"/>
            <a:chOff x="3361750" y="1034655"/>
            <a:chExt cx="2805612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CNN Architecture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each layer class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Purpose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layers and Visualization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 using CNN and applications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23038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Solving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2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1" y="30034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42" y="283580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6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3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3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9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45" y="1364843"/>
            <a:ext cx="5484310" cy="24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14449"/>
            <a:ext cx="3953491" cy="23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609322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00475" y="1024916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4" y="300450"/>
            <a:ext cx="4576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4" y="300450"/>
            <a:ext cx="49091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521;p60"/>
          <p:cNvSpPr txBox="1">
            <a:spLocks/>
          </p:cNvSpPr>
          <p:nvPr/>
        </p:nvSpPr>
        <p:spPr>
          <a:xfrm>
            <a:off x="323080" y="3012396"/>
            <a:ext cx="6531376" cy="5137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31351" y="944979"/>
            <a:ext cx="8458435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75756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3;p60"/>
          <p:cNvSpPr txBox="1">
            <a:spLocks/>
          </p:cNvSpPr>
          <p:nvPr/>
        </p:nvSpPr>
        <p:spPr>
          <a:xfrm>
            <a:off x="6213693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accent4"/>
              </a:solidFill>
            </a:endParaRPr>
          </a:p>
        </p:txBody>
      </p:sp>
      <p:sp>
        <p:nvSpPr>
          <p:cNvPr id="10" name="Google Shape;17521;p60"/>
          <p:cNvSpPr txBox="1">
            <a:spLocks/>
          </p:cNvSpPr>
          <p:nvPr/>
        </p:nvSpPr>
        <p:spPr>
          <a:xfrm>
            <a:off x="323080" y="944979"/>
            <a:ext cx="2590833" cy="172187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9984" y="998056"/>
            <a:ext cx="25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Using </a:t>
            </a:r>
            <a:r>
              <a:rPr lang="en-US" sz="1600" dirty="0" smtClean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</a:p>
        </p:txBody>
      </p:sp>
      <p:sp>
        <p:nvSpPr>
          <p:cNvPr id="11" name="Google Shape;17521;p60"/>
          <p:cNvSpPr txBox="1">
            <a:spLocks/>
          </p:cNvSpPr>
          <p:nvPr/>
        </p:nvSpPr>
        <p:spPr>
          <a:xfrm>
            <a:off x="324263" y="3527340"/>
            <a:ext cx="6531376" cy="102858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5405" y="1209415"/>
            <a:ext cx="234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/>
              <a:t>The first convolution layers learn simple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corners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1007" y="1185123"/>
            <a:ext cx="2481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deeper convolution layers learn more complex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textures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81392" y="3626131"/>
            <a:ext cx="601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Pooling layers </a:t>
            </a:r>
            <a:r>
              <a:rPr lang="en-US" sz="1600" b="1" dirty="0"/>
              <a:t>reduce feature map dimensions </a:t>
            </a:r>
            <a:r>
              <a:rPr lang="en-US" sz="1600" dirty="0"/>
              <a:t>while retaining crucial information using operations like max pooling (selecting maximum values) or average pooling (calculating averages).</a:t>
            </a:r>
            <a:endParaRPr lang="en-US" sz="1600" b="1" dirty="0"/>
          </a:p>
        </p:txBody>
      </p:sp>
      <p:sp>
        <p:nvSpPr>
          <p:cNvPr id="20" name="Google Shape;329;p32"/>
          <p:cNvSpPr txBox="1"/>
          <p:nvPr/>
        </p:nvSpPr>
        <p:spPr>
          <a:xfrm>
            <a:off x="481927" y="421210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p32"/>
          <p:cNvSpPr txBox="1"/>
          <p:nvPr/>
        </p:nvSpPr>
        <p:spPr>
          <a:xfrm>
            <a:off x="386512" y="3004150"/>
            <a:ext cx="543653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Purpose of Pooling layers 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2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6691" y="392767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https://poloclub.github.io/cnn-explainer/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6691" y="1433462"/>
            <a:ext cx="4371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Visualization MNIST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Image change through each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Parameters and Gradient in each layer through epoch </a:t>
            </a:r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7521;p60"/>
          <p:cNvSpPr txBox="1">
            <a:spLocks/>
          </p:cNvSpPr>
          <p:nvPr/>
        </p:nvSpPr>
        <p:spPr>
          <a:xfrm>
            <a:off x="341497" y="311888"/>
            <a:ext cx="8426674" cy="53903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3" name="Google Shape;17521;p60"/>
          <p:cNvSpPr txBox="1">
            <a:spLocks/>
          </p:cNvSpPr>
          <p:nvPr/>
        </p:nvSpPr>
        <p:spPr>
          <a:xfrm>
            <a:off x="341497" y="850927"/>
            <a:ext cx="8426674" cy="372192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65857" y="314890"/>
            <a:ext cx="469624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Tasks using CNN and applications</a:t>
            </a:r>
            <a:r>
              <a:rPr lang="en" sz="22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7" y="1233270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21;p60"/>
          <p:cNvSpPr txBox="1">
            <a:spLocks/>
          </p:cNvSpPr>
          <p:nvPr/>
        </p:nvSpPr>
        <p:spPr>
          <a:xfrm>
            <a:off x="625972" y="1705170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1;p60"/>
          <p:cNvSpPr txBox="1">
            <a:spLocks/>
          </p:cNvSpPr>
          <p:nvPr/>
        </p:nvSpPr>
        <p:spPr>
          <a:xfrm>
            <a:off x="625971" y="212890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Google Shape;17521;p60"/>
          <p:cNvSpPr txBox="1">
            <a:spLocks/>
          </p:cNvSpPr>
          <p:nvPr/>
        </p:nvSpPr>
        <p:spPr>
          <a:xfrm>
            <a:off x="625971" y="2552632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9" name="Google Shape;17521;p60"/>
          <p:cNvSpPr txBox="1">
            <a:spLocks/>
          </p:cNvSpPr>
          <p:nvPr/>
        </p:nvSpPr>
        <p:spPr>
          <a:xfrm>
            <a:off x="625972" y="297415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462" y="1794544"/>
            <a:ext cx="25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Image Classification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462" y="2200996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462" y="2652228"/>
            <a:ext cx="189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Detection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462" y="3044550"/>
            <a:ext cx="229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Image </a:t>
            </a:r>
            <a:r>
              <a:rPr lang="en-US" dirty="0" smtClean="0"/>
              <a:t>Segmentation 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0203" y="850925"/>
            <a:ext cx="0" cy="37219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0" name="Google Shape;16710;p59"/>
          <p:cNvSpPr txBox="1">
            <a:spLocks/>
          </p:cNvSpPr>
          <p:nvPr/>
        </p:nvSpPr>
        <p:spPr>
          <a:xfrm>
            <a:off x="2925200" y="3371429"/>
            <a:ext cx="4612855" cy="9711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5" name="Google Shape;16710;p59"/>
          <p:cNvSpPr txBox="1">
            <a:spLocks/>
          </p:cNvSpPr>
          <p:nvPr/>
        </p:nvSpPr>
        <p:spPr>
          <a:xfrm>
            <a:off x="2925200" y="1127028"/>
            <a:ext cx="3294418" cy="71413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29" name="Google Shape;16710;p59"/>
          <p:cNvSpPr txBox="1">
            <a:spLocks/>
          </p:cNvSpPr>
          <p:nvPr/>
        </p:nvSpPr>
        <p:spPr>
          <a:xfrm>
            <a:off x="2925200" y="2171368"/>
            <a:ext cx="4302642" cy="93070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5938" y="1314817"/>
            <a:ext cx="260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Shoes Virtual Try-on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9596" y="2245439"/>
            <a:ext cx="373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Dat</a:t>
            </a:r>
            <a:r>
              <a:rPr lang="en-US" sz="1600" dirty="0"/>
              <a:t> Tran, Long Nguyen </a:t>
            </a:r>
            <a:r>
              <a:rPr lang="en-US" sz="1600" dirty="0" err="1"/>
              <a:t>Huu</a:t>
            </a:r>
            <a:r>
              <a:rPr lang="en-US" sz="1600" dirty="0"/>
              <a:t> Hoang, </a:t>
            </a:r>
            <a:r>
              <a:rPr lang="en-US" sz="1600" dirty="0" err="1"/>
              <a:t>Quan</a:t>
            </a:r>
            <a:r>
              <a:rPr lang="en-US" sz="1600" dirty="0"/>
              <a:t> Hoang Ngoc, Thu Tran Van </a:t>
            </a:r>
            <a:r>
              <a:rPr lang="en-US" sz="1600" dirty="0" err="1"/>
              <a:t>Anh</a:t>
            </a:r>
            <a:r>
              <a:rPr lang="en-US" sz="1600" dirty="0"/>
              <a:t>, Truong Le </a:t>
            </a:r>
            <a:r>
              <a:rPr lang="en-US" sz="1600" dirty="0" err="1"/>
              <a:t>Trong</a:t>
            </a:r>
            <a:r>
              <a:rPr lang="en-US" sz="1600" dirty="0"/>
              <a:t> Dai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5928" y="3449178"/>
            <a:ext cx="427432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dirty="0"/>
              <a:t>Paper </a:t>
            </a:r>
            <a:r>
              <a:rPr lang="en-US" sz="1600" dirty="0" err="1"/>
              <a:t>ARShoe</a:t>
            </a:r>
            <a:r>
              <a:rPr lang="en-US" sz="1600" dirty="0"/>
              <a:t>: Real-Time Augmented Reality Shoe Try-on System on Smartphones </a:t>
            </a:r>
            <a:r>
              <a:rPr lang="en-US" sz="1500" dirty="0"/>
              <a:t>(https://arxiv.org/pdf/2108.10515.pdf)</a:t>
            </a:r>
          </a:p>
        </p:txBody>
      </p:sp>
      <p:sp>
        <p:nvSpPr>
          <p:cNvPr id="37" name="Google Shape;16710;p59"/>
          <p:cNvSpPr txBox="1">
            <a:spLocks/>
          </p:cNvSpPr>
          <p:nvPr/>
        </p:nvSpPr>
        <p:spPr>
          <a:xfrm>
            <a:off x="2128472" y="1253211"/>
            <a:ext cx="1404453" cy="461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3214" y="1323617"/>
            <a:ext cx="148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Shoes Match</a:t>
            </a:r>
            <a:endParaRPr lang="en-US" sz="1600" b="1" dirty="0"/>
          </a:p>
        </p:txBody>
      </p:sp>
      <p:sp>
        <p:nvSpPr>
          <p:cNvPr id="41" name="Google Shape;16710;p59"/>
          <p:cNvSpPr txBox="1">
            <a:spLocks/>
          </p:cNvSpPr>
          <p:nvPr/>
        </p:nvSpPr>
        <p:spPr>
          <a:xfrm>
            <a:off x="2123214" y="2422559"/>
            <a:ext cx="1097021" cy="466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9044" y="2480315"/>
            <a:ext cx="131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LQD.QT</a:t>
            </a:r>
            <a:endParaRPr lang="en-US" sz="1600" b="1" dirty="0"/>
          </a:p>
        </p:txBody>
      </p:sp>
      <p:sp>
        <p:nvSpPr>
          <p:cNvPr id="42" name="Google Shape;16710;p59"/>
          <p:cNvSpPr txBox="1">
            <a:spLocks/>
          </p:cNvSpPr>
          <p:nvPr/>
        </p:nvSpPr>
        <p:spPr>
          <a:xfrm>
            <a:off x="1583745" y="3531996"/>
            <a:ext cx="1673011" cy="65967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917" y="3538078"/>
            <a:ext cx="16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References: </a:t>
            </a:r>
            <a:r>
              <a:rPr lang="en-US" sz="1600" b="1" dirty="0"/>
              <a:t>Paper </a:t>
            </a:r>
            <a:r>
              <a:rPr lang="en-US" sz="1600" b="1" dirty="0" err="1"/>
              <a:t>ARShoe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51" name="Google Shape;329;p32"/>
          <p:cNvSpPr txBox="1"/>
          <p:nvPr/>
        </p:nvSpPr>
        <p:spPr>
          <a:xfrm>
            <a:off x="350464" y="392599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LQD.QT Product</a:t>
            </a:r>
            <a:r>
              <a:rPr lang="en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3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692" y="644236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multiple convolution 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343375" y="2704214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92" y="3135314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Convolution layers use learnable filters to detect specific patterns in input data,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Pooling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21;p60"/>
          <p:cNvSpPr txBox="1">
            <a:spLocks/>
          </p:cNvSpPr>
          <p:nvPr/>
        </p:nvSpPr>
        <p:spPr>
          <a:xfrm>
            <a:off x="326065" y="938903"/>
            <a:ext cx="8466706" cy="366853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6065" y="938902"/>
            <a:ext cx="8466706" cy="284198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26065" y="3877760"/>
            <a:ext cx="8466706" cy="8875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0" name="Google Shape;329;p32"/>
          <p:cNvSpPr txBox="1"/>
          <p:nvPr/>
        </p:nvSpPr>
        <p:spPr>
          <a:xfrm>
            <a:off x="496103" y="323379"/>
            <a:ext cx="429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521;p60"/>
          <p:cNvSpPr txBox="1">
            <a:spLocks/>
          </p:cNvSpPr>
          <p:nvPr/>
        </p:nvSpPr>
        <p:spPr>
          <a:xfrm>
            <a:off x="396949" y="992358"/>
            <a:ext cx="8321749" cy="25208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4" name="Google Shape;17521;p60"/>
          <p:cNvSpPr txBox="1">
            <a:spLocks/>
          </p:cNvSpPr>
          <p:nvPr/>
        </p:nvSpPr>
        <p:spPr>
          <a:xfrm>
            <a:off x="4289581" y="1389131"/>
            <a:ext cx="4429117" cy="118950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5" name="Google Shape;17521;p60"/>
          <p:cNvSpPr txBox="1">
            <a:spLocks/>
          </p:cNvSpPr>
          <p:nvPr/>
        </p:nvSpPr>
        <p:spPr>
          <a:xfrm>
            <a:off x="4291162" y="2578837"/>
            <a:ext cx="4427536" cy="11202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u="sng" dirty="0">
                <a:solidFill>
                  <a:srgbClr val="3D4594"/>
                </a:solidFill>
                <a:hlinkClick r:id="rId2"/>
              </a:rPr>
              <a:t>https://www.pycodemates.com/2023/07/backward-pass-in-convolutional-neural-network-explained.html#:~:text=Typically%2C%20Neural%20Networks%20have%20two,left%20for%20training%20the%20network</a:t>
            </a:r>
            <a:r>
              <a:rPr lang="en-US" u="sng" dirty="0">
                <a:solidFill>
                  <a:srgbClr val="3D4594"/>
                </a:solidFill>
              </a:rPr>
              <a:t>.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26" name="Google Shape;17521;p60"/>
          <p:cNvSpPr txBox="1">
            <a:spLocks/>
          </p:cNvSpPr>
          <p:nvPr/>
        </p:nvSpPr>
        <p:spPr>
          <a:xfrm>
            <a:off x="396949" y="1389131"/>
            <a:ext cx="3894212" cy="86074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7" name="Google Shape;17521;p60"/>
          <p:cNvSpPr txBox="1">
            <a:spLocks/>
          </p:cNvSpPr>
          <p:nvPr/>
        </p:nvSpPr>
        <p:spPr>
          <a:xfrm>
            <a:off x="396949" y="2245855"/>
            <a:ext cx="3894212" cy="697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65" y="1457424"/>
            <a:ext cx="4068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Geekforgeek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https://www.geeksforgeeks.org/introduction-convolution-neural-network/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7" y="2360570"/>
            <a:ext cx="39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4"/>
              </a:rPr>
              <a:t>How does Backpropagation work in a CNN? | Medium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6103" y="1011668"/>
            <a:ext cx="450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Content</a:t>
            </a:r>
            <a:endParaRPr lang="en-US" sz="2400" dirty="0"/>
          </a:p>
        </p:txBody>
      </p:sp>
      <p:sp>
        <p:nvSpPr>
          <p:cNvPr id="28" name="Google Shape;17521;p60"/>
          <p:cNvSpPr txBox="1">
            <a:spLocks/>
          </p:cNvSpPr>
          <p:nvPr/>
        </p:nvSpPr>
        <p:spPr>
          <a:xfrm>
            <a:off x="396948" y="2943374"/>
            <a:ext cx="3894291" cy="7556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65" y="3045350"/>
            <a:ext cx="366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5"/>
              </a:rPr>
              <a:t>Backpropagation In Convolutional Neural Networks |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DeepGrid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(jefkine.com)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31" name="Google Shape;17521;p60"/>
          <p:cNvSpPr txBox="1">
            <a:spLocks/>
          </p:cNvSpPr>
          <p:nvPr/>
        </p:nvSpPr>
        <p:spPr>
          <a:xfrm>
            <a:off x="326065" y="4259739"/>
            <a:ext cx="8466706" cy="503258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14" y="1410434"/>
            <a:ext cx="438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6"/>
              </a:rPr>
              <a:t>Only </a:t>
            </a:r>
            <a:r>
              <a:rPr lang="en-US" u="sng" dirty="0" err="1">
                <a:solidFill>
                  <a:srgbClr val="3D4594"/>
                </a:solidFill>
                <a:hlinkClick r:id="rId6"/>
              </a:rPr>
              <a:t>Numpy</a:t>
            </a:r>
            <a:r>
              <a:rPr lang="en-US" u="sng" dirty="0">
                <a:solidFill>
                  <a:srgbClr val="3D4594"/>
                </a:solidFill>
                <a:hlinkClick r:id="rId6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rgbClr val="3D4594"/>
                </a:solidFill>
                <a:hlinkClick r:id="rId6"/>
              </a:rPr>
              <a:t>Duk</a:t>
            </a:r>
            <a:r>
              <a:rPr lang="en-US" u="sng" dirty="0">
                <a:solidFill>
                  <a:srgbClr val="3D4594"/>
                </a:solidFill>
                <a:hlinkClick r:id="rId6"/>
              </a:rPr>
              <a:t> </a:t>
            </a:r>
            <a:r>
              <a:rPr lang="en-US" u="sng" dirty="0" err="1">
                <a:solidFill>
                  <a:srgbClr val="3D4594"/>
                </a:solidFill>
                <a:hlinkClick r:id="rId6"/>
              </a:rPr>
              <a:t>Seo</a:t>
            </a:r>
            <a:r>
              <a:rPr lang="en-US" u="sng" dirty="0">
                <a:solidFill>
                  <a:srgbClr val="3D4594"/>
                </a:solidFill>
                <a:hlinkClick r:id="rId6"/>
              </a:rPr>
              <a:t> | The Bioinformatics Press | Medium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714" y="3812795"/>
            <a:ext cx="767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</a:t>
            </a:r>
            <a:r>
              <a:rPr lang="en-US" sz="2400" dirty="0" smtClean="0"/>
              <a:t>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6549" y="4349785"/>
            <a:ext cx="4079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/>
              <a:t>https://poloclub.github.io/cnn-explainer/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86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1025236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Abstraction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59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4" y="869292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Dashboard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67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60243" y="31378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limitation of these models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dirty="0"/>
              <a:t>approach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Convolution operator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980</Words>
  <Application>Microsoft Office PowerPoint</Application>
  <PresentationFormat>On-screen Show (16:9)</PresentationFormat>
  <Paragraphs>163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Nunito</vt:lpstr>
      <vt:lpstr>Wingdings</vt:lpstr>
      <vt:lpstr>Calibri</vt:lpstr>
      <vt:lpstr>Hammersmith One</vt:lpstr>
      <vt:lpstr>Bauhaus 93</vt:lpstr>
      <vt:lpstr>Cambria Math</vt:lpstr>
      <vt:lpstr>Arial</vt:lpstr>
      <vt:lpstr>Times New Roman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HCM</cp:lastModifiedBy>
  <cp:revision>63</cp:revision>
  <dcterms:modified xsi:type="dcterms:W3CDTF">2023-12-22T05:22:46Z</dcterms:modified>
</cp:coreProperties>
</file>